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3" r:id="rId7"/>
    <p:sldId id="264" r:id="rId8"/>
    <p:sldId id="265" r:id="rId9"/>
    <p:sldId id="268" r:id="rId10"/>
    <p:sldId id="266" r:id="rId11"/>
    <p:sldId id="267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37444-3950-4603-817D-8FE819F05269}" type="datetimeFigureOut">
              <a:rPr lang="en-US" smtClean="0"/>
              <a:pPr/>
              <a:t>3/27/11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9821D-CDF2-4A6C-9BC3-E9C8283F17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1" Type="http://schemas.openxmlformats.org/officeDocument/2006/relationships/video" Target="file://localhost/Users/Moots/Desktop/American%20Government%202010-2011/Unit%209%20Public%20Policy/9.05%20Oil%20Spill%20Lab/Oil%20Spill%20Explain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1" Type="http://schemas.openxmlformats.org/officeDocument/2006/relationships/video" Target="file://localhost/Users/Moots/Desktop/American%20Government%202010-2011/Unit%209%20Public%20Policy/9.05%20Oil%20Spill%20Lab/BP%20In%20Action%20Oil%20Feed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1" Type="http://schemas.openxmlformats.org/officeDocument/2006/relationships/video" Target="file://localhost/Users/Moots/Desktop/American%20Government%202010-2011/Unit%209%20Public%20Policy/9.05%20Oil%20Spill%20Lab/Birds%20in%20Gulf%20Oil%20Spil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51579"/>
          </a:xfrm>
        </p:spPr>
        <p:txBody>
          <a:bodyPr/>
          <a:lstStyle/>
          <a:p>
            <a:r>
              <a:rPr lang="en-US" sz="8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 to Order</a:t>
            </a:r>
            <a:endParaRPr lang="en-US" sz="8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657350"/>
            <a:ext cx="5257800" cy="4972050"/>
          </a:xfrm>
        </p:spPr>
        <p:txBody>
          <a:bodyPr>
            <a:noAutofit/>
          </a:bodyPr>
          <a:lstStyle/>
          <a:p>
            <a:pPr marL="628650" indent="-628650"/>
            <a:r>
              <a:rPr lang="en-US" sz="5400" b="1" dirty="0" smtClean="0"/>
              <a:t>Why do birds have feathers?</a:t>
            </a:r>
          </a:p>
          <a:p>
            <a:pPr marL="628650" indent="-628650"/>
            <a:r>
              <a:rPr lang="en-US" sz="5400" b="1" dirty="0" smtClean="0"/>
              <a:t>What do feathers allow the bird to do?</a:t>
            </a:r>
            <a:endParaRPr lang="en-US" sz="5400" b="1" dirty="0"/>
          </a:p>
        </p:txBody>
      </p:sp>
      <p:pic>
        <p:nvPicPr>
          <p:cNvPr id="1028" name="Picture 4" descr="http://www.netstate.com/states/symb/birds/images/multi_mockingbi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7035" r="12050"/>
          <a:stretch/>
        </p:blipFill>
        <p:spPr bwMode="auto">
          <a:xfrm>
            <a:off x="5334000" y="1600199"/>
            <a:ext cx="3657600" cy="5157785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346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5715000" y="2371921"/>
            <a:ext cx="3276600" cy="3886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Then, drip the feather in water and time how fast it dries.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848600" cy="1219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Now, we’re going to explore why this is such a challenge</a:t>
            </a:r>
            <a:endParaRPr lang="en-US" sz="32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62200"/>
            <a:ext cx="59940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455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2657" y="152399"/>
            <a:ext cx="3853543" cy="658222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Repeat this process by dipping the feather in oil</a:t>
            </a:r>
          </a:p>
          <a:p>
            <a:r>
              <a:rPr lang="en-US" sz="3200" b="1" dirty="0" smtClean="0"/>
              <a:t>See how long it takes to dry, up to 3 minutes</a:t>
            </a:r>
          </a:p>
          <a:p>
            <a:r>
              <a:rPr lang="en-US" sz="3200" b="1" dirty="0" smtClean="0"/>
              <a:t>Record your results on your sheet</a:t>
            </a:r>
          </a:p>
          <a:p>
            <a:r>
              <a:rPr lang="en-US" sz="3200" b="1" dirty="0" smtClean="0"/>
              <a:t>Rinse and wash your feather with soap and water</a:t>
            </a:r>
            <a:endParaRPr lang="en-US" sz="32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054928" y="152400"/>
            <a:ext cx="4936672" cy="658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926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914400"/>
            <a:ext cx="8763000" cy="5715000"/>
          </a:xfrm>
        </p:spPr>
        <p:txBody>
          <a:bodyPr>
            <a:noAutofit/>
          </a:bodyPr>
          <a:lstStyle/>
          <a:p>
            <a:pPr lvl="0"/>
            <a:r>
              <a:rPr lang="en-US" sz="2500" b="1" dirty="0"/>
              <a:t>How fast did it take for your feather to dry?</a:t>
            </a:r>
            <a:endParaRPr lang="en-US" sz="2500" dirty="0"/>
          </a:p>
          <a:p>
            <a:pPr lvl="0"/>
            <a:r>
              <a:rPr lang="en-US" sz="2500" b="1" dirty="0"/>
              <a:t>Why do you think it dried so fast?</a:t>
            </a:r>
            <a:endParaRPr lang="en-US" sz="2500" dirty="0"/>
          </a:p>
          <a:p>
            <a:pPr lvl="0"/>
            <a:r>
              <a:rPr lang="en-US" sz="2500" b="1" dirty="0"/>
              <a:t>What did you feather look like when it was dipped in oil?</a:t>
            </a:r>
            <a:endParaRPr lang="en-US" sz="2500" dirty="0"/>
          </a:p>
          <a:p>
            <a:pPr lvl="0"/>
            <a:r>
              <a:rPr lang="en-US" sz="2500" b="1" dirty="0"/>
              <a:t>How do you think the oily feather would affect the feather’s function?</a:t>
            </a:r>
            <a:endParaRPr lang="en-US" sz="2500" dirty="0"/>
          </a:p>
          <a:p>
            <a:pPr lvl="0"/>
            <a:r>
              <a:rPr lang="en-US" sz="2500" b="1" dirty="0"/>
              <a:t>What did the feather look like after you cleaned it with soap?</a:t>
            </a:r>
            <a:endParaRPr lang="en-US" sz="2500" dirty="0"/>
          </a:p>
          <a:p>
            <a:pPr lvl="0"/>
            <a:r>
              <a:rPr lang="en-US" sz="2500" b="1" dirty="0"/>
              <a:t>How fast did it take to dry feather once you cleaned it?</a:t>
            </a:r>
            <a:endParaRPr lang="en-US" sz="2500" dirty="0"/>
          </a:p>
          <a:p>
            <a:pPr lvl="0"/>
            <a:r>
              <a:rPr lang="en-US" sz="2500" b="1" dirty="0"/>
              <a:t>Compare your beginning feather to your end feather. Is your feather as functional as it was before we started the laboratory?</a:t>
            </a:r>
            <a:endParaRPr lang="en-US" sz="2500" dirty="0"/>
          </a:p>
          <a:p>
            <a:r>
              <a:rPr lang="en-US" sz="2500" b="1" dirty="0"/>
              <a:t>What government policies should be in place so that ecosystems are preserved?  Should these policies be preventative (before the event) or responsive (reacting to the disaster) or both?</a:t>
            </a:r>
            <a:endParaRPr lang="en-US" sz="25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771" y="152400"/>
            <a:ext cx="9165771" cy="762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Debriefing the Oil Spill</a:t>
            </a:r>
            <a:endParaRPr lang="en-US" sz="4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1392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382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Choice Assignment</a:t>
            </a:r>
            <a:endParaRPr lang="en-US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219200"/>
            <a:ext cx="83058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700" b="1" dirty="0" smtClean="0"/>
              <a:t>On the green sheet, write or draw the ways that the government should help prevent and help clean up oil spills.</a:t>
            </a:r>
            <a:endParaRPr lang="en-US" sz="28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269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032"/>
            <a:ext cx="8534400" cy="1979466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What’s the purpose of feathers?</a:t>
            </a:r>
            <a:endParaRPr 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676400"/>
            <a:ext cx="4343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5475" indent="-625475">
              <a:buFont typeface="Wingdings" pitchFamily="2" charset="2"/>
              <a:buChar char="Ø"/>
            </a:pPr>
            <a:r>
              <a:rPr lang="en-US" sz="4400" b="1" dirty="0" smtClean="0">
                <a:latin typeface="Aharoni" pitchFamily="2" charset="-79"/>
                <a:cs typeface="Aharoni" pitchFamily="2" charset="-79"/>
              </a:rPr>
              <a:t>Keep the bird warm</a:t>
            </a:r>
          </a:p>
          <a:p>
            <a:pPr marL="625475" indent="-625475">
              <a:buFont typeface="Wingdings" pitchFamily="2" charset="2"/>
              <a:buChar char="Ø"/>
            </a:pPr>
            <a:r>
              <a:rPr lang="en-US" sz="4400" b="1" dirty="0" smtClean="0">
                <a:latin typeface="Aharoni" pitchFamily="2" charset="-79"/>
                <a:cs typeface="Aharoni" pitchFamily="2" charset="-79"/>
              </a:rPr>
              <a:t>Aid in flight</a:t>
            </a:r>
          </a:p>
          <a:p>
            <a:pPr marL="625475" indent="-625475">
              <a:buFont typeface="Wingdings" pitchFamily="2" charset="2"/>
              <a:buChar char="Ø"/>
            </a:pPr>
            <a:r>
              <a:rPr lang="en-US" sz="4400" b="1" dirty="0" smtClean="0">
                <a:latin typeface="Aharoni" pitchFamily="2" charset="-79"/>
                <a:cs typeface="Aharoni" pitchFamily="2" charset="-79"/>
              </a:rPr>
              <a:t>Protects the skin of the bird from toxins</a:t>
            </a:r>
            <a:endParaRPr lang="en-US" sz="44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2" name="Picture 4" descr="http://farm4.static.flickr.com/3506/3779015492_a0446e9ab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1675" b="11020"/>
          <a:stretch/>
        </p:blipFill>
        <p:spPr bwMode="auto">
          <a:xfrm>
            <a:off x="4572000" y="1560623"/>
            <a:ext cx="4262687" cy="494787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3962400" y="1676400"/>
            <a:ext cx="1752600" cy="685800"/>
          </a:xfrm>
          <a:prstGeom prst="wedgeRoundRectCallout">
            <a:avLst>
              <a:gd name="adj1" fmla="val 34687"/>
              <a:gd name="adj2" fmla="val 10285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2"/>
                </a:solidFill>
              </a:rPr>
              <a:t>I’m cold.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pic>
        <p:nvPicPr>
          <p:cNvPr id="2054" name="Picture 6" descr="http://farm3.static.flickr.com/2315/2247610119_2dc540d38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6095" t="10169" r="10179" b="10021"/>
          <a:stretch/>
        </p:blipFill>
        <p:spPr bwMode="auto">
          <a:xfrm>
            <a:off x="4572000" y="2362200"/>
            <a:ext cx="4275208" cy="32766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33105" t="18421" r="33448" b="8553"/>
          <a:stretch/>
        </p:blipFill>
        <p:spPr bwMode="auto">
          <a:xfrm>
            <a:off x="4755645" y="1648325"/>
            <a:ext cx="4123647" cy="506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15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599"/>
            <a:ext cx="8153400" cy="1066801"/>
          </a:xfrm>
        </p:spPr>
        <p:txBody>
          <a:bodyPr>
            <a:normAutofit/>
          </a:bodyPr>
          <a:lstStyle/>
          <a:p>
            <a:r>
              <a:rPr lang="en-US" sz="5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Today’s Objective</a:t>
            </a:r>
            <a:endParaRPr lang="en-US" sz="5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7253" y="1219200"/>
            <a:ext cx="8229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Students will be able to describe the government actions required during environmental catastrophes such as oil spills by 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28800" indent="-457200">
              <a:buFont typeface="Arial" pitchFamily="34" charset="0"/>
              <a:buChar char="•"/>
            </a:pPr>
            <a:r>
              <a:rPr lang="en-US" sz="4400" b="1" i="1" dirty="0" smtClean="0"/>
              <a:t>creating </a:t>
            </a:r>
            <a:r>
              <a:rPr lang="en-US" sz="4400" b="1" i="1" dirty="0"/>
              <a:t>and cleaning up an oil spill </a:t>
            </a:r>
            <a:r>
              <a:rPr lang="en-US" sz="4400" b="1" i="1" dirty="0" smtClean="0"/>
              <a:t>and</a:t>
            </a:r>
          </a:p>
          <a:p>
            <a:pPr marL="1828800" indent="-457200">
              <a:buFont typeface="Arial" pitchFamily="34" charset="0"/>
              <a:buChar char="•"/>
            </a:pPr>
            <a:r>
              <a:rPr lang="en-US" sz="4400" b="1" i="1" dirty="0" smtClean="0"/>
              <a:t>completing </a:t>
            </a:r>
            <a:r>
              <a:rPr lang="en-US" sz="4400" b="1" i="1" dirty="0"/>
              <a:t>a RAFT assignment.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1624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1536700"/>
            <a:ext cx="45212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dirty="0" smtClean="0"/>
              <a:t>Putting restrictions on individuals and businesses to solve problems of pollution, deforestation, and environmental destruction.</a:t>
            </a:r>
            <a:endParaRPr lang="en-US" sz="4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924800" cy="106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Environmental Policy</a:t>
            </a:r>
            <a:endParaRPr lang="en-US" sz="6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 descr="http://www1.umassd.edu/publicaffairs/images/earth-d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826000" y="2006600"/>
            <a:ext cx="4165600" cy="41656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495800" y="1536700"/>
            <a:ext cx="4495800" cy="510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400" b="1" u="sng" dirty="0" smtClean="0"/>
              <a:t>Goals:</a:t>
            </a:r>
          </a:p>
          <a:p>
            <a:pPr marL="742950" indent="-742950">
              <a:spcBef>
                <a:spcPts val="0"/>
              </a:spcBef>
              <a:buFont typeface="+mj-lt"/>
              <a:buAutoNum type="arabicPeriod"/>
            </a:pPr>
            <a:r>
              <a:rPr lang="en-US" sz="4400" b="1" dirty="0" smtClean="0"/>
              <a:t>Preserve wetlands and natural resources</a:t>
            </a:r>
          </a:p>
          <a:p>
            <a:pPr marL="742950" indent="-742950">
              <a:spcBef>
                <a:spcPts val="0"/>
              </a:spcBef>
              <a:buFont typeface="+mj-lt"/>
              <a:buAutoNum type="arabicPeriod"/>
            </a:pPr>
            <a:r>
              <a:rPr lang="en-US" sz="4400" b="1" dirty="0" smtClean="0"/>
              <a:t>Protect the ecosystem</a:t>
            </a:r>
            <a:endParaRPr lang="en-US" sz="4400" b="1" dirty="0"/>
          </a:p>
        </p:txBody>
      </p:sp>
      <p:pic>
        <p:nvPicPr>
          <p:cNvPr id="4100" name="Picture 4" descr="http://www.alternativeconsumer.com/wp-content/uploads/Other_Authors/FALL_WINTER_09/e_waste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4412"/>
            <a:ext cx="3571875" cy="3609976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0663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260600"/>
            <a:ext cx="4622800" cy="4597400"/>
          </a:xfrm>
        </p:spPr>
        <p:txBody>
          <a:bodyPr>
            <a:normAutofit fontScale="92500" lnSpcReduction="20000"/>
          </a:bodyPr>
          <a:lstStyle/>
          <a:p>
            <a:r>
              <a:rPr lang="en-US" sz="4000" dirty="0" smtClean="0"/>
              <a:t>At 9:45 pm on April 20, 2010, the offshore drilling unit, </a:t>
            </a:r>
            <a:r>
              <a:rPr lang="en-US" sz="4000" dirty="0" err="1" smtClean="0"/>
              <a:t>Deepwater</a:t>
            </a:r>
            <a:r>
              <a:rPr lang="en-US" sz="4000" dirty="0" smtClean="0"/>
              <a:t> Horizon exploded.  After battling the fires for 36 hours, the structure sank into the Gulf of Mexico</a:t>
            </a:r>
            <a:endParaRPr lang="en-US" sz="4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79466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DeepWater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Horizon </a:t>
            </a:r>
            <a:r>
              <a:rPr lang="en-US" sz="8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itchFamily="82" charset="0"/>
                <a:cs typeface="Aharoni" pitchFamily="2" charset="-79"/>
              </a:rPr>
              <a:t>Oil Spill</a:t>
            </a:r>
            <a:endParaRPr lang="en-US" sz="88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iller" pitchFamily="82" charset="0"/>
              <a:cs typeface="Aharoni" pitchFamily="2" charset="-79"/>
            </a:endParaRPr>
          </a:p>
        </p:txBody>
      </p:sp>
      <p:pic>
        <p:nvPicPr>
          <p:cNvPr id="5122" name="Picture 2" descr="File:Deepwater Horizon offshore drilling unit on fire 2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622800" y="22606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Origin of oil spi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537200"/>
            <a:ext cx="2397369" cy="1320800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756400" y="6553200"/>
            <a:ext cx="1778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298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6600" y="2286000"/>
            <a:ext cx="2968752" cy="1979466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US Oil Spill Explained Video</a:t>
            </a:r>
            <a:endParaRPr lang="en-US" sz="2800" dirty="0"/>
          </a:p>
        </p:txBody>
      </p:sp>
      <p:pic>
        <p:nvPicPr>
          <p:cNvPr id="4" name="Oil Spill Explained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6828" y="1828800"/>
            <a:ext cx="8708572" cy="48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48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What challenges faced engineers as they cleaned up Deepwater Horizon?  </a:t>
            </a:r>
            <a:endParaRPr lang="en-US" sz="36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8537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76600" y="2286000"/>
            <a:ext cx="2968752" cy="1979466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BP Oil Spill Cap in Action</a:t>
            </a:r>
            <a:endParaRPr lang="en-US" sz="2800" dirty="0"/>
          </a:p>
        </p:txBody>
      </p:sp>
      <p:pic>
        <p:nvPicPr>
          <p:cNvPr id="4" name="BP In Action Oil Feed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1447800"/>
            <a:ext cx="8534400" cy="52628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891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/>
              <a:t>How did BP try to clean up the oil spill?  Did it seem to be working?  How difficult are oil spills to stop?</a:t>
            </a:r>
            <a:endParaRPr lang="en-US" sz="3000" b="1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4194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29000" y="2438400"/>
            <a:ext cx="2362200" cy="1979466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Gulf Oil spill birds</a:t>
            </a:r>
            <a:endParaRPr lang="en-US" sz="2800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43543"/>
            <a:ext cx="91440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600" dirty="0" smtClean="0"/>
              <a:t>Predict: What effect will the oil spill have on wildlife for years to come?</a:t>
            </a:r>
            <a:endParaRPr lang="en-US" sz="2600" dirty="0"/>
          </a:p>
        </p:txBody>
      </p:sp>
      <p:pic>
        <p:nvPicPr>
          <p:cNvPr id="5" name="Birds in Gulf Oil Spill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62000" y="847344"/>
            <a:ext cx="7772400" cy="601065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9904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5715000" y="2371921"/>
            <a:ext cx="3276600" cy="3886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First, observe the characteristics of the feather when its dry</a:t>
            </a:r>
          </a:p>
          <a:p>
            <a:r>
              <a:rPr lang="en-US" sz="2800" dirty="0" smtClean="0"/>
              <a:t>Draw a picture of the feather and label the shaft, vanes, and barbs.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"/>
            <a:ext cx="7848600" cy="1219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Now, we’re going to explore why this is such a challenge</a:t>
            </a:r>
            <a:endParaRPr 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r="7401"/>
          <a:stretch/>
        </p:blipFill>
        <p:spPr bwMode="auto">
          <a:xfrm>
            <a:off x="457200" y="1676400"/>
            <a:ext cx="5386616" cy="436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590800" y="5867400"/>
            <a:ext cx="11430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4552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Tradeshow</Template>
  <TotalTime>99</TotalTime>
  <Words>472</Words>
  <Application>Microsoft Macintosh PowerPoint</Application>
  <PresentationFormat>On-screen Show (4:3)</PresentationFormat>
  <Paragraphs>45</Paragraphs>
  <Slides>13</Slides>
  <Notes>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Tradeshow</vt:lpstr>
      <vt:lpstr>Call to Order</vt:lpstr>
      <vt:lpstr>What’s the purpose of feathers?</vt:lpstr>
      <vt:lpstr>Today’s Objective</vt:lpstr>
      <vt:lpstr>Environmental Policy</vt:lpstr>
      <vt:lpstr>DeepWater Horizon Oil Spill</vt:lpstr>
      <vt:lpstr>US Oil Spill Explained Video</vt:lpstr>
      <vt:lpstr>BP Oil Spill Cap in Action</vt:lpstr>
      <vt:lpstr>Gulf Oil spill birds</vt:lpstr>
      <vt:lpstr>Now, we’re going to explore why this is such a challenge</vt:lpstr>
      <vt:lpstr>Now, we’re going to explore why this is such a challenge</vt:lpstr>
      <vt:lpstr>Slide 11</vt:lpstr>
      <vt:lpstr>Debriefing the Oil Spill</vt:lpstr>
      <vt:lpstr>Choice Assignment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to Order</dc:title>
  <dc:creator>Mat</dc:creator>
  <cp:lastModifiedBy>Molly Zeins</cp:lastModifiedBy>
  <cp:revision>11</cp:revision>
  <dcterms:created xsi:type="dcterms:W3CDTF">2011-03-27T14:50:32Z</dcterms:created>
  <dcterms:modified xsi:type="dcterms:W3CDTF">2011-03-27T14:50:57Z</dcterms:modified>
</cp:coreProperties>
</file>